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fd1afda1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dfd1afda1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9b3a31ef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9b3a31ef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c878a0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ec878a0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488e588a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488e588a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db7f349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adb7f349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d49b3e51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d49b3e51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db7f3491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adb7f3491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db7f3491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adb7f3491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adb7f3491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adb7f3491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e74f82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ae74f82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Cover">
  <p:cSld name="TITLE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8056" y="2103975"/>
            <a:ext cx="8520600" cy="1617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175" y="962575"/>
            <a:ext cx="2603200" cy="4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37215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48056" y="3721500"/>
            <a:ext cx="8520600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in point">
  <p:cSld name="MAIN_POINT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0" y="471180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85800" y="155450"/>
            <a:ext cx="7224600" cy="438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0" name="Google Shape;80;p11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1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in point">
  <p:cSld name="MAIN_POINT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0"/>
            <a:ext cx="9144000" cy="5139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8000">
                <a:srgbClr val="FFFFFF">
                  <a:alpha val="0"/>
                </a:srgbClr>
              </a:gs>
              <a:gs pos="100000">
                <a:srgbClr val="00000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0" y="471180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85800" y="155450"/>
            <a:ext cx="7224600" cy="438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8" name="Google Shape;88;p12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2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: footer">
  <p:cSld name="BLANK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471180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4" name="Google Shape;94;p13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3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BLANK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loser">
  <p:cSld name="BLANK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3200400"/>
            <a:ext cx="9144000" cy="194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625" y="1392450"/>
            <a:ext cx="6882751" cy="9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Cover 1">
  <p:cSld name="CUSTOM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9144000" cy="5139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200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448056" y="2103975"/>
            <a:ext cx="85206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448056" y="37215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400" y="264425"/>
            <a:ext cx="1839550" cy="18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2530850" y="264425"/>
            <a:ext cx="1839600" cy="183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235"/>
          <a:stretch/>
        </p:blipFill>
        <p:spPr>
          <a:xfrm>
            <a:off x="2997268" y="676285"/>
            <a:ext cx="906715" cy="87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Cover">
  <p:cSld name="CUSTOM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37215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448056" y="2103975"/>
            <a:ext cx="8520600" cy="1617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48056" y="3721500"/>
            <a:ext cx="8520600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400" y="264425"/>
            <a:ext cx="1839550" cy="18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Cover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39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200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448056" y="2103975"/>
            <a:ext cx="8520600" cy="1617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448056" y="3721500"/>
            <a:ext cx="8520600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400" y="264425"/>
            <a:ext cx="1839550" cy="18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Cover">
  <p:cSld name="CUSTOM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39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2000">
                <a:srgbClr val="FFFFFF">
                  <a:alpha val="0"/>
                </a:srgbClr>
              </a:gs>
              <a:gs pos="100000">
                <a:srgbClr val="000000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0" y="0"/>
            <a:ext cx="9144000" cy="5139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6000">
                <a:srgbClr val="FFFFFF">
                  <a:alpha val="0"/>
                </a:srgbClr>
              </a:gs>
              <a:gs pos="100000">
                <a:srgbClr val="434343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448056" y="2103975"/>
            <a:ext cx="8520600" cy="1617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5200"/>
              <a:buNone/>
              <a:defRPr sz="5200">
                <a:solidFill>
                  <a:srgbClr val="981E3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448056" y="3721500"/>
            <a:ext cx="8520600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400" y="264425"/>
            <a:ext cx="1839550" cy="18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Divider: text only">
  <p:cSld name="SECTION_TITLE_AND_DESCRIPTION_2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471180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 rot="10800000" flipH="1">
            <a:off x="0" y="0"/>
            <a:ext cx="9144000" cy="32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311700" y="1582875"/>
            <a:ext cx="85206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981E32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311700" y="32004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F6A72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48056" y="1581912"/>
            <a:ext cx="8242500" cy="1618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448056" y="3200400"/>
            <a:ext cx="8242500" cy="1235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Divider: graphic placeholder">
  <p:cSld name="SECTION_TITLE_AND_DESCRIPTION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471180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4572000" y="0"/>
            <a:ext cx="4572000" cy="4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48050" y="678375"/>
            <a:ext cx="3854700" cy="2037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4200"/>
              <a:buNone/>
              <a:defRPr sz="4200">
                <a:solidFill>
                  <a:srgbClr val="981E3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448050" y="2803075"/>
            <a:ext cx="3854700" cy="1235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" name="Google Shape;46;p7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Title: 1-column">
  <p:cSld name="TITLE_AND_BODY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0" y="470916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0" y="6300"/>
            <a:ext cx="9144000" cy="1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>
                <a:solidFill>
                  <a:srgbClr val="333E4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800"/>
              <a:buChar char="●"/>
              <a:defRPr sz="2400">
                <a:solidFill>
                  <a:srgbClr val="5F6A7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800"/>
              <a:buChar char="−"/>
              <a:defRPr sz="1800">
                <a:solidFill>
                  <a:srgbClr val="5F6A7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200"/>
              <a:buChar char="■"/>
              <a:defRPr>
                <a:solidFill>
                  <a:srgbClr val="5F6A7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200"/>
              <a:buChar char="ー"/>
              <a:defRPr sz="1200">
                <a:solidFill>
                  <a:srgbClr val="5F6A7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200"/>
              <a:buChar char="○"/>
              <a:defRPr sz="1200" i="1">
                <a:solidFill>
                  <a:srgbClr val="5F6A7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200"/>
              <a:buChar char="■"/>
              <a:defRPr sz="1200" i="1">
                <a:solidFill>
                  <a:srgbClr val="5F6A7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200"/>
              <a:buChar char="●"/>
              <a:defRPr sz="1200" i="1">
                <a:solidFill>
                  <a:srgbClr val="5F6A7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200"/>
              <a:buChar char="○"/>
              <a:defRPr sz="1200" i="1">
                <a:solidFill>
                  <a:srgbClr val="5F6A7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A72"/>
              </a:buClr>
              <a:buSzPts val="1200"/>
              <a:buChar char="■"/>
              <a:defRPr sz="1200" i="1">
                <a:solidFill>
                  <a:srgbClr val="5F6A7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5" name="Google Shape;55;p8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8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Title: 2-column">
  <p:cSld name="TITLE_AND_TWO_COLUMNS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0" y="471180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0" y="6300"/>
            <a:ext cx="9144000" cy="1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311700" y="521208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ー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ー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5" name="Google Shape;65;p9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9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only">
  <p:cSld name="TITLE_ONL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4711800"/>
            <a:ext cx="91440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0" y="6300"/>
            <a:ext cx="9144000" cy="1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311700" y="521208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8595360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3" name="Google Shape;73;p10"/>
          <p:cNvCxnSpPr/>
          <p:nvPr/>
        </p:nvCxnSpPr>
        <p:spPr>
          <a:xfrm>
            <a:off x="7050" y="4711800"/>
            <a:ext cx="912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0"/>
          <p:cNvSpPr txBox="1"/>
          <p:nvPr/>
        </p:nvSpPr>
        <p:spPr>
          <a:xfrm>
            <a:off x="6220923" y="4739425"/>
            <a:ext cx="248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PROPRIETARY   |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575" y="4864608"/>
            <a:ext cx="914400" cy="17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212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800"/>
              <a:buNone/>
              <a:defRPr sz="2800">
                <a:solidFill>
                  <a:srgbClr val="333E48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−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ー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2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455256" y="2103975"/>
            <a:ext cx="85206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Informe de tendencias de crédito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455256" y="3721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Enero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6"/>
          <p:cNvSpPr txBox="1"/>
          <p:nvPr/>
        </p:nvSpPr>
        <p:spPr>
          <a:xfrm>
            <a:off x="906175" y="3569675"/>
            <a:ext cx="73158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equifax.com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26"/>
          <p:cNvSpPr txBox="1"/>
          <p:nvPr/>
        </p:nvSpPr>
        <p:spPr>
          <a:xfrm>
            <a:off x="1554625" y="4739425"/>
            <a:ext cx="60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Copyright © 2022 Equifax Inc. All Rights Reserved. Equifax is a registered trademark of Equifax Inc.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Índice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1700" y="1292756"/>
            <a:ext cx="85206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1500"/>
              <a:t>Introducción</a:t>
            </a:r>
            <a:endParaRPr sz="15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1500"/>
              <a:t>Tendencias de crédito globales</a:t>
            </a:r>
            <a:endParaRPr sz="1500"/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1500"/>
              <a:t>Demanda de crédito sectorial</a:t>
            </a:r>
            <a:endParaRPr sz="1500"/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1500"/>
              <a:t>Evolución del saldo impagado ASNEF</a:t>
            </a:r>
            <a:endParaRPr sz="1500"/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1500"/>
              <a:t>Evolución del saldo impagado comercial</a:t>
            </a:r>
            <a:endParaRPr sz="1500"/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1500"/>
              <a:t>Tejido industrial</a:t>
            </a:r>
            <a:endParaRPr sz="1500"/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1500"/>
              <a:t>Evolución del recobro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790742" y="3581512"/>
            <a:ext cx="241800" cy="225000"/>
          </a:xfrm>
          <a:prstGeom prst="ellipse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1082989" y="2624150"/>
            <a:ext cx="78882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" sz="1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demanda de crédito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 medido a partir de las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consultas </a:t>
            </a:r>
            <a:r>
              <a:rPr lang="en" sz="1000" b="1" i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on-line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 realizadas al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fichero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ASNEF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. Se representa su evolución a través de series temporales en base 100 con respecto a enero de 2019.</a:t>
            </a:r>
            <a:endParaRPr sz="10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" sz="1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perfil de la demanda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 de riesgo, denominado </a:t>
            </a:r>
            <a:r>
              <a:rPr lang="en" sz="1000" b="1" i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Hit Rate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, obtenido como el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porcentaje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deudores encontrados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en el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fichero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ASNEF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sobre el total de consultas. Se representa su evolución temporal de la misma forma que la demanda de crédito.</a:t>
            </a:r>
            <a:endParaRPr sz="10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Stock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n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saldo impagado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del fichero de ASNEF.</a:t>
            </a:r>
            <a:endParaRPr sz="10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Stock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n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saldo impagado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 fichero de ASNEF Empresas.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Evolución del recobro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calculado como el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flujo de recuperación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saldo vencido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en base 100 con respecto a enero de 2019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Introducción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684000" y="2256595"/>
            <a:ext cx="8114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Este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documento 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analiza el contexto actual a través de los siguientes </a:t>
            </a:r>
            <a:r>
              <a:rPr lang="en" sz="10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indicadores</a:t>
            </a:r>
            <a:r>
              <a:rPr lang="en" sz="1000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0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9"/>
          <p:cNvSpPr/>
          <p:nvPr/>
        </p:nvSpPr>
        <p:spPr>
          <a:xfrm rot="-5400000">
            <a:off x="-720292" y="3283923"/>
            <a:ext cx="2223000" cy="331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Indicadores del informe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790742" y="2680633"/>
            <a:ext cx="241800" cy="225000"/>
          </a:xfrm>
          <a:prstGeom prst="ellipse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790742" y="3129663"/>
            <a:ext cx="241800" cy="225000"/>
          </a:xfrm>
          <a:prstGeom prst="ellipse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790742" y="3890527"/>
            <a:ext cx="241800" cy="225000"/>
          </a:xfrm>
          <a:prstGeom prst="ellipse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790742" y="4205619"/>
            <a:ext cx="241800" cy="225000"/>
          </a:xfrm>
          <a:prstGeom prst="ellipse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684000" y="1362600"/>
            <a:ext cx="83442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Adicionalmente a los datos macroeconómicos disponibles, la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información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Bureau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posibilita una serie de indicadores que facilitan una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visión complementaria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las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tendencias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crédito.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1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Tener una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vigilancia estrecha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 estos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indicadores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ayuda a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entender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mejor nuestro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contexto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 permite anticiparse con el objetivo de poder tomar </a:t>
            </a:r>
            <a:r>
              <a:rPr lang="en"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mejores decisiones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9"/>
          <p:cNvSpPr/>
          <p:nvPr/>
        </p:nvSpPr>
        <p:spPr>
          <a:xfrm rot="-5400000">
            <a:off x="-20400" y="1597725"/>
            <a:ext cx="823200" cy="331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endParaRPr sz="1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440" y="1438563"/>
            <a:ext cx="4036205" cy="18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08" y="1435200"/>
            <a:ext cx="4014467" cy="18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11700" y="521200"/>
            <a:ext cx="84459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Tendencias de crédito globales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152400" y="3934000"/>
            <a:ext cx="1117200" cy="3225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3868" y="3417654"/>
            <a:ext cx="61512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Series en base 100 con respecto a enero de 2019</a:t>
            </a:r>
            <a:endParaRPr sz="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1353894" y="2052229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102%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353894" y="22708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91%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853851" y="225169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88%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5853851" y="196595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92%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353900" y="176437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112%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5853851" y="174000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102%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 rot="-5400000">
            <a:off x="-723025" y="2211100"/>
            <a:ext cx="1927200" cy="3534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Demanda de crédito global</a:t>
            </a:r>
            <a:endParaRPr sz="9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(Consultas on -line)</a:t>
            </a:r>
            <a:endParaRPr sz="7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 rot="-5400000">
            <a:off x="3781151" y="2214375"/>
            <a:ext cx="1927200" cy="3534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Perfil de riesgo de la demanda</a:t>
            </a:r>
            <a:endParaRPr sz="9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(Hit-Rate)</a:t>
            </a:r>
            <a:endParaRPr sz="7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5853851" y="204215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90%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353894" y="16388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123%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232405" y="2191992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103%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4232405" y="24232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87%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700856" y="242319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76%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232405" y="230206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94%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8650607" y="211580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 86%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8650607" y="185137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97%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8650607" y="219190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85%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6522501" y="185137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97%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4232405" y="197168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103%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8650607" y="232790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83%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720494" y="2184317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720494" y="163886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128%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720494" y="230206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95%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720494" y="213188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101%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5357319" y="1816201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5357319" y="234440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86%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5357319" y="204215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96%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5357319" y="245205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86%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720494" y="18924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119%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5357319" y="254148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82%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1353894" y="15114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129%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5839763" y="246528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79%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1374900" y="3788650"/>
            <a:ext cx="7503000" cy="78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●"/>
            </a:pP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" sz="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demanda de crédito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observada a través de la actividad en el Bureau presentó un buen comportamiento durante todo el ejercicio 2023, superando las cifras de años anteriores.</a:t>
            </a:r>
            <a:endParaRPr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●"/>
            </a:pP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" sz="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perfil de riesgo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 la demanda de crédito presentó una tendencia de mejora continuada a lo largo de todo el 2023, cerrando el ejercicio con la mejor cifra observada en los últimos años.</a:t>
            </a:r>
            <a:endParaRPr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308443" y="203132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105%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2308443" y="230206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95%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2308443" y="194492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105%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2308443" y="167087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07298"/>
                </a:solidFill>
                <a:latin typeface="Open Sans"/>
                <a:ea typeface="Open Sans"/>
                <a:cs typeface="Open Sans"/>
                <a:sym typeface="Open Sans"/>
              </a:rPr>
              <a:t>122%</a:t>
            </a:r>
            <a:endParaRPr sz="600" b="1">
              <a:solidFill>
                <a:srgbClr val="0072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2308443" y="18162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111%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6830116" y="196595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90%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6835841" y="217549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89%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821753" y="238908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07298"/>
                </a:solidFill>
                <a:latin typeface="Open Sans"/>
                <a:ea typeface="Open Sans"/>
                <a:cs typeface="Open Sans"/>
                <a:sym typeface="Open Sans"/>
              </a:rPr>
              <a:t>79%</a:t>
            </a:r>
            <a:endParaRPr sz="600" b="1">
              <a:solidFill>
                <a:srgbClr val="0072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6830116" y="247903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78%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835841" y="226810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88%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4232405" y="204214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101%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8650607" y="249120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73%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75" y="1392303"/>
            <a:ext cx="6453700" cy="3001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-4" y="4393361"/>
            <a:ext cx="61512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Series de consultas on-line en base 100 con respecto a enero de 2019</a:t>
            </a:r>
            <a:endParaRPr sz="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311700" y="521208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Demanda de crédito sectorial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1121593" y="364282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113%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1121593" y="3747987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109%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121593" y="3235197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153%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 rot="-5400000">
            <a:off x="-444225" y="1907145"/>
            <a:ext cx="1384200" cy="2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BANCA / CAJAS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 rot="-5400000">
            <a:off x="-444225" y="3525625"/>
            <a:ext cx="1384200" cy="2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MICRO-FINANCIERAS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 rot="-5400000">
            <a:off x="2977626" y="3525625"/>
            <a:ext cx="1384200" cy="2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</a:t>
            </a:r>
            <a:endParaRPr sz="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 rot="-5400000">
            <a:off x="2977626" y="1907145"/>
            <a:ext cx="1384200" cy="2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FINANCIERA DE CONSUMO</a:t>
            </a:r>
            <a:endParaRPr sz="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121593" y="299950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184%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4534993" y="194135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76%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4534993" y="18644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97%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4534993" y="17880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103%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4534993" y="14551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138%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4527018" y="376917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69%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4534993" y="3256812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115%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515093" y="34790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112%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4534993" y="33758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113%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1121593" y="176322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99%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1121593" y="1491562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109%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1121593" y="171601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99%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1121593" y="15785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105%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3187725" y="164394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110%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3187725" y="199279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76%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3187725" y="20937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72%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6643850" y="176323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105%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6643850" y="155858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136%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6643850" y="184486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105%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3187725" y="362722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111%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3187725" y="333298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140%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3187725" y="3533557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124%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6643850" y="3290242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123%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6643850" y="369864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6643850" y="349619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107%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4783742" y="201686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43%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1361281" y="3829947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79%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4726597" y="382506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21%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1501943" y="20937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78%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3187725" y="187957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82%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3187725" y="315900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160%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6643850" y="35905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103%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6643850" y="14153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141%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592331" y="1724400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592331" y="141534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145%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592331" y="200647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81%</a:t>
            </a:r>
            <a:endParaRPr sz="5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592331" y="20937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81%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4042669" y="1803317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4042669" y="173263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108%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4042669" y="196509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93%</a:t>
            </a:r>
            <a:endParaRPr sz="5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4042669" y="156776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123%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592331" y="3727617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592331" y="35559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117%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592331" y="344077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124%</a:t>
            </a:r>
            <a:endParaRPr sz="5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592331" y="3235197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147%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4031600" y="3360190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4031600" y="325541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106%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4031600" y="376917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63%</a:t>
            </a:r>
            <a:endParaRPr sz="5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4031600" y="364889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73%</a:t>
            </a:r>
            <a:endParaRPr sz="5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592331" y="184487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92%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4042669" y="14551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138%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592331" y="299950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193%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4031600" y="34840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93%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1121593" y="16365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101%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4534993" y="15238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132%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1121593" y="315190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179%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4534993" y="31792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123%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7041200" y="1228350"/>
            <a:ext cx="2008200" cy="266100"/>
          </a:xfrm>
          <a:prstGeom prst="rect">
            <a:avLst/>
          </a:prstGeom>
          <a:solidFill>
            <a:srgbClr val="98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7041200" y="1463500"/>
            <a:ext cx="2008200" cy="315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Impacto asimétrico de la demanda.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Banca / Cajas</a:t>
            </a:r>
            <a:endParaRPr sz="7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Demanda de crédito alineada con la actividad del ejercicio anterior, superando los valores en el último trimestres de 2023.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Financiera de consumo</a:t>
            </a:r>
            <a:endParaRPr sz="7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Fuerte actividad durante el ejercicio 2022, que no logra alcanzarse durante el ejercicio 2023.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Micro-financieras</a:t>
            </a:r>
            <a:endParaRPr sz="7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Sector con mayor crecimiento de la demanda de crédito, invirtiendo la tendencia en el primer semestre de  2023, con posterior recuperación en el segundo semestre.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</a:t>
            </a:r>
            <a:endParaRPr sz="7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Sector que tuvo el mayor retroceso durante el periodo de crisis, habiendo conseguido alcanzar los valores habituales durante el 2023.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6643850" y="16564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114%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3187725" y="34520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124%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6672275" y="376917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97%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1707947" y="376918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1707947" y="362244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130%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1721043" y="325680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7298"/>
                </a:solidFill>
                <a:latin typeface="Open Sans"/>
                <a:ea typeface="Open Sans"/>
                <a:cs typeface="Open Sans"/>
                <a:sym typeface="Open Sans"/>
              </a:rPr>
              <a:t>146%</a:t>
            </a:r>
            <a:endParaRPr sz="500" b="1">
              <a:solidFill>
                <a:srgbClr val="0072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707947" y="36986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113%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1714322" y="3544897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130%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5076418" y="317921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137%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5076418" y="36428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7298"/>
                </a:solidFill>
                <a:latin typeface="Open Sans"/>
                <a:ea typeface="Open Sans"/>
                <a:cs typeface="Open Sans"/>
                <a:sym typeface="Open Sans"/>
              </a:rPr>
              <a:t>107%</a:t>
            </a:r>
            <a:endParaRPr sz="500" b="1">
              <a:solidFill>
                <a:srgbClr val="0072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076427" y="344077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110%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5076418" y="35335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109%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5076427" y="329089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114%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1721052" y="204130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85%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1732752" y="179221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94%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1721052" y="149154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7298"/>
                </a:solidFill>
                <a:latin typeface="Open Sans"/>
                <a:ea typeface="Open Sans"/>
                <a:cs typeface="Open Sans"/>
                <a:sym typeface="Open Sans"/>
              </a:rPr>
              <a:t>113%</a:t>
            </a:r>
            <a:endParaRPr sz="500" b="1">
              <a:solidFill>
                <a:srgbClr val="0072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1732752" y="16365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1732752" y="1732637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99%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5043292" y="180544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102%</a:t>
            </a:r>
            <a:endParaRPr sz="5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5076417" y="196509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90%</a:t>
            </a:r>
            <a:endParaRPr sz="5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5051892" y="161496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112%</a:t>
            </a:r>
            <a:endParaRPr sz="5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5043306" y="149322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07298"/>
                </a:solidFill>
                <a:latin typeface="Open Sans"/>
                <a:ea typeface="Open Sans"/>
                <a:cs typeface="Open Sans"/>
                <a:sym typeface="Open Sans"/>
              </a:rPr>
              <a:t>135%</a:t>
            </a:r>
            <a:endParaRPr sz="500" b="1">
              <a:solidFill>
                <a:srgbClr val="0072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5043306" y="155857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114%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3187725" y="179222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85%</a:t>
            </a:r>
            <a:endParaRPr sz="5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863" y="2661350"/>
            <a:ext cx="3500725" cy="12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875" y="1406800"/>
            <a:ext cx="3454100" cy="11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575" y="1477050"/>
            <a:ext cx="3443001" cy="25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25" y="1165875"/>
            <a:ext cx="986770" cy="1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9225" y="1165875"/>
            <a:ext cx="986770" cy="1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2"/>
          <p:cNvSpPr/>
          <p:nvPr/>
        </p:nvSpPr>
        <p:spPr>
          <a:xfrm>
            <a:off x="8301576" y="3007075"/>
            <a:ext cx="578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 -32%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   (Dic.)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311700" y="521208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Evolución del saldo impagado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Fichero ASNEF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297" name="Google Shape;297;p22"/>
          <p:cNvSpPr txBox="1"/>
          <p:nvPr/>
        </p:nvSpPr>
        <p:spPr>
          <a:xfrm rot="-5400000">
            <a:off x="-728427" y="2402050"/>
            <a:ext cx="2523600" cy="2298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ASNEF global</a:t>
            </a:r>
            <a:endParaRPr sz="7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 rot="-5400000">
            <a:off x="4190325" y="3074802"/>
            <a:ext cx="1227300" cy="2298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Personas jurídicas</a:t>
            </a:r>
            <a:endParaRPr sz="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22"/>
          <p:cNvSpPr txBox="1"/>
          <p:nvPr/>
        </p:nvSpPr>
        <p:spPr>
          <a:xfrm rot="-5400000">
            <a:off x="4204575" y="1757991"/>
            <a:ext cx="1198800" cy="2298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Personas físicas</a:t>
            </a:r>
            <a:endParaRPr sz="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22"/>
          <p:cNvSpPr/>
          <p:nvPr/>
        </p:nvSpPr>
        <p:spPr>
          <a:xfrm>
            <a:off x="6017470" y="1358513"/>
            <a:ext cx="250500" cy="8937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Periodo de moratorias</a:t>
            </a:r>
            <a:endParaRPr sz="3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1" name="Google Shape;301;p22"/>
          <p:cNvCxnSpPr/>
          <p:nvPr/>
        </p:nvCxnSpPr>
        <p:spPr>
          <a:xfrm>
            <a:off x="961050" y="2215250"/>
            <a:ext cx="3099600" cy="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2" name="Google Shape;302;p22"/>
          <p:cNvSpPr/>
          <p:nvPr/>
        </p:nvSpPr>
        <p:spPr>
          <a:xfrm>
            <a:off x="4007163" y="2480086"/>
            <a:ext cx="612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-24%</a:t>
            </a:r>
            <a:r>
              <a:rPr lang="en" sz="6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    (Dic.)</a:t>
            </a:r>
            <a:endParaRPr sz="6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895661" y="2480086"/>
            <a:ext cx="527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-13%</a:t>
            </a:r>
            <a:endParaRPr sz="7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1088626" y="2260802"/>
            <a:ext cx="50400" cy="6219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5" name="Google Shape;305;p22"/>
          <p:cNvCxnSpPr/>
          <p:nvPr/>
        </p:nvCxnSpPr>
        <p:spPr>
          <a:xfrm>
            <a:off x="5216371" y="1808945"/>
            <a:ext cx="31455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6" name="Google Shape;306;p22"/>
          <p:cNvSpPr/>
          <p:nvPr/>
        </p:nvSpPr>
        <p:spPr>
          <a:xfrm>
            <a:off x="8301576" y="1720175"/>
            <a:ext cx="578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 -17%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   (Dic.)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5273500" y="1720175"/>
            <a:ext cx="390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-9%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5318975" y="1827139"/>
            <a:ext cx="54900" cy="91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5318975" y="3007075"/>
            <a:ext cx="4515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-18%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5376875" y="3063267"/>
            <a:ext cx="50400" cy="183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"/>
          <p:cNvSpPr txBox="1"/>
          <p:nvPr/>
        </p:nvSpPr>
        <p:spPr>
          <a:xfrm>
            <a:off x="156900" y="4141536"/>
            <a:ext cx="1117200" cy="3426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4060650" y="3826713"/>
            <a:ext cx="1443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Línea de referencia - enero 2019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5664400" y="2705184"/>
            <a:ext cx="249000" cy="8937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Variación en nº de entidades integradas en ASNEF</a:t>
            </a:r>
            <a:endParaRPr sz="3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6017470" y="2705184"/>
            <a:ext cx="250500" cy="8937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Periodo de moratorias</a:t>
            </a:r>
            <a:endParaRPr sz="3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22"/>
          <p:cNvSpPr/>
          <p:nvPr/>
        </p:nvSpPr>
        <p:spPr>
          <a:xfrm>
            <a:off x="8367775" y="3052700"/>
            <a:ext cx="50400" cy="444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6" name="Google Shape;316;p22"/>
          <p:cNvCxnSpPr/>
          <p:nvPr/>
        </p:nvCxnSpPr>
        <p:spPr>
          <a:xfrm>
            <a:off x="5216371" y="3000800"/>
            <a:ext cx="31455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17" name="Google Shape;317;p22"/>
          <p:cNvSpPr/>
          <p:nvPr/>
        </p:nvSpPr>
        <p:spPr>
          <a:xfrm>
            <a:off x="8367775" y="1831499"/>
            <a:ext cx="54900" cy="292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4076975" y="2260802"/>
            <a:ext cx="54900" cy="1152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5664400" y="1358513"/>
            <a:ext cx="250500" cy="8937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Variación en nº de entidades integradas en ASNEF</a:t>
            </a:r>
            <a:endParaRPr sz="3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22"/>
          <p:cNvSpPr/>
          <p:nvPr/>
        </p:nvSpPr>
        <p:spPr>
          <a:xfrm>
            <a:off x="1361175" y="1358575"/>
            <a:ext cx="273300" cy="224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Variación en nº de entidades integradas en ASNEF</a:t>
            </a:r>
            <a:endParaRPr sz="4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1779619" y="1356727"/>
            <a:ext cx="273600" cy="22425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Periodo de moratorias</a:t>
            </a:r>
            <a:endParaRPr sz="4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1341275" y="4046275"/>
            <a:ext cx="7538400" cy="621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Tendencia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creciente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saldo impagado global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desde el último trimestre de 2019 hasta el último trimestre de 2020, donde se invierte la tendencia y se mantiene la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caída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hasta la actualidad.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saldo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personas físicas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creciente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hasta enero de 2020 donde se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invierte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tendencia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manteniendo la caída hasta lo observado al cierre de 2023. El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saldo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personas jurídicas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 mantiene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decreciente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desde enero de 2020.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22"/>
          <p:cNvSpPr txBox="1"/>
          <p:nvPr/>
        </p:nvSpPr>
        <p:spPr>
          <a:xfrm rot="-1747423">
            <a:off x="7989357" y="3620029"/>
            <a:ext cx="628112" cy="2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 2023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22"/>
          <p:cNvSpPr txBox="1"/>
          <p:nvPr/>
        </p:nvSpPr>
        <p:spPr>
          <a:xfrm rot="-1747423">
            <a:off x="7989357" y="2334445"/>
            <a:ext cx="628112" cy="2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 2023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22"/>
          <p:cNvSpPr txBox="1"/>
          <p:nvPr/>
        </p:nvSpPr>
        <p:spPr>
          <a:xfrm rot="-1747423">
            <a:off x="3698332" y="3784645"/>
            <a:ext cx="628112" cy="2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 2023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825" y="2649775"/>
            <a:ext cx="3802099" cy="1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874" y="1212025"/>
            <a:ext cx="3719975" cy="1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00" y="1289650"/>
            <a:ext cx="3506600" cy="26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3"/>
          <p:cNvSpPr txBox="1">
            <a:spLocks noGrp="1"/>
          </p:cNvSpPr>
          <p:nvPr>
            <p:ph type="title"/>
          </p:nvPr>
        </p:nvSpPr>
        <p:spPr>
          <a:xfrm>
            <a:off x="311700" y="521208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Evolución del saldo impagado comercial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Fichero ASNEF Empresas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334" name="Google Shape;334;p23"/>
          <p:cNvSpPr txBox="1"/>
          <p:nvPr/>
        </p:nvSpPr>
        <p:spPr>
          <a:xfrm>
            <a:off x="447300" y="3926850"/>
            <a:ext cx="28995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Línea de referencia - enero 2019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23"/>
          <p:cNvSpPr txBox="1"/>
          <p:nvPr/>
        </p:nvSpPr>
        <p:spPr>
          <a:xfrm rot="-5400000">
            <a:off x="-768150" y="2507660"/>
            <a:ext cx="2660700" cy="2298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ASNEF Empresas global</a:t>
            </a:r>
            <a:endParaRPr sz="7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23"/>
          <p:cNvSpPr txBox="1"/>
          <p:nvPr/>
        </p:nvSpPr>
        <p:spPr>
          <a:xfrm rot="-5400000">
            <a:off x="4138875" y="3146841"/>
            <a:ext cx="1330200" cy="2298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Empresas</a:t>
            </a:r>
            <a:endParaRPr sz="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23"/>
          <p:cNvSpPr txBox="1"/>
          <p:nvPr/>
        </p:nvSpPr>
        <p:spPr>
          <a:xfrm rot="-5400000">
            <a:off x="4154325" y="1808205"/>
            <a:ext cx="1299300" cy="2298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Autónomos</a:t>
            </a:r>
            <a:endParaRPr sz="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8" name="Google Shape;338;p23"/>
          <p:cNvCxnSpPr/>
          <p:nvPr/>
        </p:nvCxnSpPr>
        <p:spPr>
          <a:xfrm>
            <a:off x="1013252" y="3609435"/>
            <a:ext cx="30876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23"/>
          <p:cNvCxnSpPr/>
          <p:nvPr/>
        </p:nvCxnSpPr>
        <p:spPr>
          <a:xfrm rot="10800000" flipH="1">
            <a:off x="5297316" y="1947921"/>
            <a:ext cx="3233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0" name="Google Shape;340;p23"/>
          <p:cNvSpPr/>
          <p:nvPr/>
        </p:nvSpPr>
        <p:spPr>
          <a:xfrm>
            <a:off x="4055900" y="1471225"/>
            <a:ext cx="5592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+70%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 (Dic.)</a:t>
            </a:r>
            <a:endParaRPr sz="6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4183700" y="1763350"/>
            <a:ext cx="50400" cy="1819800"/>
          </a:xfrm>
          <a:prstGeom prst="upDownArrow">
            <a:avLst>
              <a:gd name="adj1" fmla="val 50000"/>
              <a:gd name="adj2" fmla="val 17965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3"/>
          <p:cNvSpPr/>
          <p:nvPr/>
        </p:nvSpPr>
        <p:spPr>
          <a:xfrm>
            <a:off x="8604641" y="1565384"/>
            <a:ext cx="585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+54%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(Dic.)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8617001" y="1402677"/>
            <a:ext cx="50400" cy="469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"/>
          <p:cNvSpPr/>
          <p:nvPr/>
        </p:nvSpPr>
        <p:spPr>
          <a:xfrm>
            <a:off x="8604641" y="3070350"/>
            <a:ext cx="585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+73%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   (Dic.)</a:t>
            </a:r>
            <a:endParaRPr sz="800" b="1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8617000" y="2902323"/>
            <a:ext cx="50400" cy="649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131375" y="4227436"/>
            <a:ext cx="1117200" cy="3426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7" name="Google Shape;347;p23"/>
          <p:cNvCxnSpPr/>
          <p:nvPr/>
        </p:nvCxnSpPr>
        <p:spPr>
          <a:xfrm rot="10800000" flipH="1">
            <a:off x="5297316" y="3576404"/>
            <a:ext cx="3233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48" name="Google Shape;34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7825" y="1165875"/>
            <a:ext cx="986770" cy="1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025" y="1165875"/>
            <a:ext cx="986770" cy="1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3"/>
          <p:cNvSpPr/>
          <p:nvPr/>
        </p:nvSpPr>
        <p:spPr>
          <a:xfrm>
            <a:off x="1293900" y="4151235"/>
            <a:ext cx="7538400" cy="42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Bureau de </a:t>
            </a:r>
            <a:r>
              <a:rPr lang="en" sz="8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ASNEF Empresas</a:t>
            </a:r>
            <a:r>
              <a:rPr lang="en"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 refleja la </a:t>
            </a:r>
            <a:r>
              <a:rPr lang="en"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deuda comercial</a:t>
            </a:r>
            <a:r>
              <a:rPr lang="en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mantiene</a:t>
            </a:r>
            <a:r>
              <a:rPr lang="en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una </a:t>
            </a:r>
            <a:r>
              <a:rPr lang="en"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tendencia </a:t>
            </a:r>
            <a:r>
              <a:rPr lang="en" sz="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constante </a:t>
            </a:r>
            <a:r>
              <a:rPr lang="en"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creciente</a:t>
            </a:r>
            <a:r>
              <a:rPr lang="en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 el stock de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saldo impagado global,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 se mantiene en la actualidad y que se repite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tanto en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Autónomos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como en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Empresas.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 rot="-1747423">
            <a:off x="3798357" y="3629845"/>
            <a:ext cx="628112" cy="2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 2023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 rot="-1747423">
            <a:off x="8294157" y="2182045"/>
            <a:ext cx="628112" cy="2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 2023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 rot="-1747423">
            <a:off x="8265582" y="3695788"/>
            <a:ext cx="628112" cy="2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Dec 2023</a:t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00" y="1975000"/>
            <a:ext cx="7709698" cy="20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4"/>
          <p:cNvSpPr txBox="1">
            <a:spLocks noGrp="1"/>
          </p:cNvSpPr>
          <p:nvPr>
            <p:ph type="title"/>
          </p:nvPr>
        </p:nvSpPr>
        <p:spPr>
          <a:xfrm>
            <a:off x="311700" y="521200"/>
            <a:ext cx="87321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Tejido industrial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Empresas de ASNEF y ASNEF empresas frente a concurso de acreedores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360" name="Google Shape;360;p24"/>
          <p:cNvSpPr txBox="1"/>
          <p:nvPr/>
        </p:nvSpPr>
        <p:spPr>
          <a:xfrm>
            <a:off x="455700" y="1261650"/>
            <a:ext cx="3559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ASNEF y ASNEF Empresas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24"/>
          <p:cNvSpPr txBox="1"/>
          <p:nvPr/>
        </p:nvSpPr>
        <p:spPr>
          <a:xfrm>
            <a:off x="4720310" y="1261650"/>
            <a:ext cx="3559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Concursos de acreedores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24"/>
          <p:cNvSpPr txBox="1"/>
          <p:nvPr/>
        </p:nvSpPr>
        <p:spPr>
          <a:xfrm>
            <a:off x="178575" y="4151236"/>
            <a:ext cx="1117200" cy="3426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525150" y="1507950"/>
            <a:ext cx="3420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Empresas en ASNEF y ASNEF Empresas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(Diciembre  2022 - Diciembre 2023. Fuente Equifax)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4792350" y="1507950"/>
            <a:ext cx="3420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Empresas en concurso de acreedores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(Diciembre 2022 - Diciembre 2023. Fuente Equifax)</a:t>
            </a:r>
            <a:endParaRPr sz="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5844650" y="2121600"/>
            <a:ext cx="419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4,6%</a:t>
            </a:r>
            <a:endParaRPr sz="7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24"/>
          <p:cNvSpPr/>
          <p:nvPr/>
        </p:nvSpPr>
        <p:spPr>
          <a:xfrm>
            <a:off x="1360350" y="4127976"/>
            <a:ext cx="7538400" cy="42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 observa que las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empresas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saldos morosos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incluídas en los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Bureaus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ASNEF y ASNEF Empresas y los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concursos de acreedores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mantienen una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distribución alineada.</a:t>
            </a:r>
            <a:endParaRPr sz="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349" y="1635375"/>
            <a:ext cx="3915226" cy="207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75" y="1621077"/>
            <a:ext cx="3915225" cy="20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5"/>
          <p:cNvSpPr/>
          <p:nvPr/>
        </p:nvSpPr>
        <p:spPr>
          <a:xfrm>
            <a:off x="5693000" y="1599500"/>
            <a:ext cx="1102800" cy="1662900"/>
          </a:xfrm>
          <a:prstGeom prst="rect">
            <a:avLst/>
          </a:prstGeom>
          <a:noFill/>
          <a:ln w="9525" cap="flat" cmpd="sng">
            <a:solidFill>
              <a:srgbClr val="E772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>
                <a:solidFill>
                  <a:srgbClr val="E77204"/>
                </a:solidFill>
                <a:latin typeface="Arial"/>
                <a:ea typeface="Arial"/>
                <a:cs typeface="Arial"/>
                <a:sym typeface="Arial"/>
              </a:rPr>
              <a:t>Periodo confinamiento</a:t>
            </a:r>
            <a:endParaRPr sz="500" b="0" i="0" u="none" strike="noStrike" cap="none">
              <a:solidFill>
                <a:srgbClr val="E772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5"/>
          <p:cNvSpPr/>
          <p:nvPr/>
        </p:nvSpPr>
        <p:spPr>
          <a:xfrm>
            <a:off x="1295400" y="1602959"/>
            <a:ext cx="1102800" cy="1662900"/>
          </a:xfrm>
          <a:prstGeom prst="rect">
            <a:avLst/>
          </a:prstGeom>
          <a:noFill/>
          <a:ln w="9525" cap="flat" cmpd="sng">
            <a:solidFill>
              <a:srgbClr val="E772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>
                <a:solidFill>
                  <a:srgbClr val="E77204"/>
                </a:solidFill>
                <a:latin typeface="Arial"/>
                <a:ea typeface="Arial"/>
                <a:cs typeface="Arial"/>
                <a:sym typeface="Arial"/>
              </a:rPr>
              <a:t>Periodo confinamiento</a:t>
            </a:r>
            <a:endParaRPr sz="500" b="0" i="0" u="none" strike="noStrike" cap="none">
              <a:solidFill>
                <a:srgbClr val="E772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5"/>
          <p:cNvSpPr txBox="1">
            <a:spLocks noGrp="1"/>
          </p:cNvSpPr>
          <p:nvPr>
            <p:ph type="title"/>
          </p:nvPr>
        </p:nvSpPr>
        <p:spPr>
          <a:xfrm>
            <a:off x="311700" y="521208"/>
            <a:ext cx="85206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Evolución del recobro</a:t>
            </a:r>
            <a:endParaRPr/>
          </a:p>
        </p:txBody>
      </p:sp>
      <p:sp>
        <p:nvSpPr>
          <p:cNvPr id="376" name="Google Shape;376;p25"/>
          <p:cNvSpPr txBox="1"/>
          <p:nvPr/>
        </p:nvSpPr>
        <p:spPr>
          <a:xfrm>
            <a:off x="4921313" y="1185444"/>
            <a:ext cx="34737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Evolución personas físicas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457200" y="1185450"/>
            <a:ext cx="3663600" cy="3225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Evolución 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general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457200" y="3637638"/>
            <a:ext cx="4147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Series en base 100 con respecto a enero de 2019</a:t>
            </a:r>
            <a:endParaRPr sz="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25"/>
          <p:cNvSpPr txBox="1"/>
          <p:nvPr/>
        </p:nvSpPr>
        <p:spPr>
          <a:xfrm>
            <a:off x="1271493" y="190697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107%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25"/>
          <p:cNvSpPr txBox="1"/>
          <p:nvPr/>
        </p:nvSpPr>
        <p:spPr>
          <a:xfrm>
            <a:off x="4050331" y="256739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92%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25"/>
          <p:cNvSpPr txBox="1"/>
          <p:nvPr/>
        </p:nvSpPr>
        <p:spPr>
          <a:xfrm>
            <a:off x="1271493" y="2578444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72%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25"/>
          <p:cNvSpPr txBox="1"/>
          <p:nvPr/>
        </p:nvSpPr>
        <p:spPr>
          <a:xfrm>
            <a:off x="5689887" y="188700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108%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25"/>
          <p:cNvSpPr txBox="1"/>
          <p:nvPr/>
        </p:nvSpPr>
        <p:spPr>
          <a:xfrm>
            <a:off x="8471236" y="2485718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91%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25"/>
          <p:cNvSpPr txBox="1"/>
          <p:nvPr/>
        </p:nvSpPr>
        <p:spPr>
          <a:xfrm>
            <a:off x="5686212" y="26780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71%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25"/>
          <p:cNvSpPr txBox="1"/>
          <p:nvPr/>
        </p:nvSpPr>
        <p:spPr>
          <a:xfrm>
            <a:off x="178575" y="3998836"/>
            <a:ext cx="1117200" cy="342600"/>
          </a:xfrm>
          <a:prstGeom prst="rect">
            <a:avLst/>
          </a:prstGeom>
          <a:solidFill>
            <a:srgbClr val="9E1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25"/>
          <p:cNvSpPr txBox="1"/>
          <p:nvPr/>
        </p:nvSpPr>
        <p:spPr>
          <a:xfrm>
            <a:off x="4050329" y="205226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102%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25"/>
          <p:cNvSpPr txBox="1"/>
          <p:nvPr/>
        </p:nvSpPr>
        <p:spPr>
          <a:xfrm>
            <a:off x="8471236" y="181283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114%</a:t>
            </a:r>
            <a:endParaRPr sz="6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5"/>
          <p:cNvSpPr txBox="1"/>
          <p:nvPr/>
        </p:nvSpPr>
        <p:spPr>
          <a:xfrm>
            <a:off x="1271493" y="2360372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98%</a:t>
            </a:r>
            <a:endParaRPr sz="6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5"/>
          <p:cNvSpPr txBox="1"/>
          <p:nvPr/>
        </p:nvSpPr>
        <p:spPr>
          <a:xfrm>
            <a:off x="5689887" y="224424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99%</a:t>
            </a:r>
            <a:endParaRPr sz="6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25"/>
          <p:cNvSpPr txBox="1"/>
          <p:nvPr/>
        </p:nvSpPr>
        <p:spPr>
          <a:xfrm>
            <a:off x="4050329" y="188905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111%</a:t>
            </a:r>
            <a:endParaRPr sz="6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8471236" y="197211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103%</a:t>
            </a:r>
            <a:endParaRPr sz="7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25"/>
          <p:cNvSpPr txBox="1"/>
          <p:nvPr/>
        </p:nvSpPr>
        <p:spPr>
          <a:xfrm>
            <a:off x="1271493" y="201919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104%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>
            <a:off x="1696943" y="29222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54%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5686212" y="19862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104%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6038512" y="29610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52%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4050329" y="244736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91%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8471236" y="237826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90%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25"/>
          <p:cNvSpPr txBox="1"/>
          <p:nvPr/>
        </p:nvSpPr>
        <p:spPr>
          <a:xfrm>
            <a:off x="744294" y="2412917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102%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744294" y="25756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91%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5"/>
          <p:cNvSpPr txBox="1"/>
          <p:nvPr/>
        </p:nvSpPr>
        <p:spPr>
          <a:xfrm>
            <a:off x="744294" y="199297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112%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25"/>
          <p:cNvSpPr txBox="1"/>
          <p:nvPr/>
        </p:nvSpPr>
        <p:spPr>
          <a:xfrm>
            <a:off x="744294" y="18674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123%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25"/>
          <p:cNvSpPr txBox="1"/>
          <p:nvPr/>
        </p:nvSpPr>
        <p:spPr>
          <a:xfrm>
            <a:off x="5087694" y="2412917"/>
            <a:ext cx="452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102%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25"/>
          <p:cNvSpPr txBox="1"/>
          <p:nvPr/>
        </p:nvSpPr>
        <p:spPr>
          <a:xfrm>
            <a:off x="5087694" y="25756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91%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25"/>
          <p:cNvSpPr txBox="1"/>
          <p:nvPr/>
        </p:nvSpPr>
        <p:spPr>
          <a:xfrm>
            <a:off x="5087694" y="191677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B6771"/>
                </a:solidFill>
                <a:latin typeface="Open Sans"/>
                <a:ea typeface="Open Sans"/>
                <a:cs typeface="Open Sans"/>
                <a:sym typeface="Open Sans"/>
              </a:rPr>
              <a:t>112%</a:t>
            </a:r>
            <a:endParaRPr sz="600" b="1">
              <a:solidFill>
                <a:srgbClr val="5B67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25"/>
          <p:cNvSpPr txBox="1"/>
          <p:nvPr/>
        </p:nvSpPr>
        <p:spPr>
          <a:xfrm>
            <a:off x="5087694" y="176454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123%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25"/>
          <p:cNvSpPr txBox="1"/>
          <p:nvPr/>
        </p:nvSpPr>
        <p:spPr>
          <a:xfrm>
            <a:off x="744294" y="271433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76%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25"/>
          <p:cNvSpPr txBox="1"/>
          <p:nvPr/>
        </p:nvSpPr>
        <p:spPr>
          <a:xfrm>
            <a:off x="5087694" y="271433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82%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25"/>
          <p:cNvSpPr txBox="1"/>
          <p:nvPr/>
        </p:nvSpPr>
        <p:spPr>
          <a:xfrm>
            <a:off x="1271493" y="2257136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99%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25"/>
          <p:cNvSpPr txBox="1"/>
          <p:nvPr/>
        </p:nvSpPr>
        <p:spPr>
          <a:xfrm>
            <a:off x="5686212" y="251739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91%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1371975" y="3935825"/>
            <a:ext cx="7539300" cy="4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Buena actividad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 recobro en los últimos meses de 2022,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ralentizada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forma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significativa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 el primer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trimestre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2023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como consecuencia de la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huelga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los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juzgados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recuperando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los valores habituales durante el 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resto del año.</a:t>
            </a: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8471236" y="209201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96%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25"/>
          <p:cNvSpPr txBox="1"/>
          <p:nvPr/>
        </p:nvSpPr>
        <p:spPr>
          <a:xfrm>
            <a:off x="2062958" y="1662062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119%</a:t>
            </a:r>
            <a:endParaRPr sz="6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2062958" y="205556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2062958" y="176056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115%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25"/>
          <p:cNvSpPr txBox="1"/>
          <p:nvPr/>
        </p:nvSpPr>
        <p:spPr>
          <a:xfrm>
            <a:off x="2062958" y="186744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115%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25"/>
          <p:cNvSpPr txBox="1"/>
          <p:nvPr/>
        </p:nvSpPr>
        <p:spPr>
          <a:xfrm>
            <a:off x="2062958" y="1943229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102%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25"/>
          <p:cNvSpPr txBox="1"/>
          <p:nvPr/>
        </p:nvSpPr>
        <p:spPr>
          <a:xfrm>
            <a:off x="6490598" y="1910053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104%</a:t>
            </a:r>
            <a:endParaRPr sz="600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25"/>
          <p:cNvSpPr txBox="1"/>
          <p:nvPr/>
        </p:nvSpPr>
        <p:spPr>
          <a:xfrm>
            <a:off x="6490598" y="181080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9E1B32"/>
                </a:solidFill>
                <a:latin typeface="Open Sans"/>
                <a:ea typeface="Open Sans"/>
                <a:cs typeface="Open Sans"/>
                <a:sym typeface="Open Sans"/>
              </a:rPr>
              <a:t>106%</a:t>
            </a:r>
            <a:endParaRPr sz="600" b="1">
              <a:solidFill>
                <a:srgbClr val="9E1B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6490598" y="171157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115%</a:t>
            </a:r>
            <a:endParaRPr sz="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25"/>
          <p:cNvSpPr txBox="1"/>
          <p:nvPr/>
        </p:nvSpPr>
        <p:spPr>
          <a:xfrm>
            <a:off x="6490598" y="1612335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117%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25"/>
          <p:cNvSpPr txBox="1"/>
          <p:nvPr/>
        </p:nvSpPr>
        <p:spPr>
          <a:xfrm>
            <a:off x="6490598" y="1513100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5F6A72"/>
                </a:solidFill>
                <a:latin typeface="Open Sans"/>
                <a:ea typeface="Open Sans"/>
                <a:cs typeface="Open Sans"/>
                <a:sym typeface="Open Sans"/>
              </a:rPr>
              <a:t>122%</a:t>
            </a:r>
            <a:endParaRPr sz="600" b="1">
              <a:solidFill>
                <a:srgbClr val="5F6A7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25"/>
          <p:cNvSpPr txBox="1"/>
          <p:nvPr/>
        </p:nvSpPr>
        <p:spPr>
          <a:xfrm>
            <a:off x="4050331" y="267806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92%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25"/>
          <p:cNvSpPr txBox="1"/>
          <p:nvPr/>
        </p:nvSpPr>
        <p:spPr>
          <a:xfrm>
            <a:off x="8471236" y="2230961"/>
            <a:ext cx="4521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93%</a:t>
            </a:r>
            <a:endParaRPr sz="600"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B6771"/>
      </a:dk2>
      <a:lt2>
        <a:srgbClr val="A3AAAD"/>
      </a:lt2>
      <a:accent1>
        <a:srgbClr val="E7E7E7"/>
      </a:accent1>
      <a:accent2>
        <a:srgbClr val="9E1B32"/>
      </a:accent2>
      <a:accent3>
        <a:srgbClr val="E77204"/>
      </a:accent3>
      <a:accent4>
        <a:srgbClr val="45842A"/>
      </a:accent4>
      <a:accent5>
        <a:srgbClr val="007298"/>
      </a:accent5>
      <a:accent6>
        <a:srgbClr val="652F6C"/>
      </a:accent6>
      <a:hlink>
        <a:srgbClr val="00729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1218</Words>
  <Application>Microsoft Office PowerPoint</Application>
  <PresentationFormat>Presentación en pantalla (16:9)</PresentationFormat>
  <Paragraphs>295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Roboto</vt:lpstr>
      <vt:lpstr>Montserrat</vt:lpstr>
      <vt:lpstr>Open Sans</vt:lpstr>
      <vt:lpstr>Arial</vt:lpstr>
      <vt:lpstr>Simple Light</vt:lpstr>
      <vt:lpstr>Informe de tendencias de crédito</vt:lpstr>
      <vt:lpstr>Índice</vt:lpstr>
      <vt:lpstr>Introducción</vt:lpstr>
      <vt:lpstr>Tendencias de crédito globales</vt:lpstr>
      <vt:lpstr>Demanda de crédito sectorial</vt:lpstr>
      <vt:lpstr>Evolución del saldo impagado  Fichero ASNEF</vt:lpstr>
      <vt:lpstr>Evolución del saldo impagado comercial Fichero ASNEF Empresas</vt:lpstr>
      <vt:lpstr>Tejido industrial Empresas de ASNEF y ASNEF empresas frente a concurso de acreedores</vt:lpstr>
      <vt:lpstr>Evolución del recobro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tendencias de crédito</dc:title>
  <dc:creator>Ana Morales</dc:creator>
  <cp:lastModifiedBy>Ana Morales</cp:lastModifiedBy>
  <cp:revision>1</cp:revision>
  <dcterms:modified xsi:type="dcterms:W3CDTF">2024-02-04T19:55:06Z</dcterms:modified>
</cp:coreProperties>
</file>